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3" r:id="rId3"/>
    <p:sldId id="269" r:id="rId4"/>
    <p:sldId id="261" r:id="rId5"/>
    <p:sldId id="258" r:id="rId6"/>
    <p:sldId id="270" r:id="rId7"/>
    <p:sldId id="271" r:id="rId8"/>
    <p:sldId id="259" r:id="rId9"/>
    <p:sldId id="272" r:id="rId10"/>
    <p:sldId id="275" r:id="rId11"/>
    <p:sldId id="268" r:id="rId12"/>
    <p:sldId id="273" r:id="rId13"/>
    <p:sldId id="265" r:id="rId14"/>
    <p:sldId id="276" r:id="rId15"/>
    <p:sldId id="277" r:id="rId16"/>
    <p:sldId id="264" r:id="rId17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9" autoAdjust="0"/>
    <p:restoredTop sz="75445" autoAdjust="0"/>
  </p:normalViewPr>
  <p:slideViewPr>
    <p:cSldViewPr>
      <p:cViewPr varScale="1">
        <p:scale>
          <a:sx n="69" d="100"/>
          <a:sy n="69" d="100"/>
        </p:scale>
        <p:origin x="-1232" y="-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EFEE-8B71-4C24-90F3-6C2B1E76727A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45E31-1C4E-4F04-8AE9-D2531139D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73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35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35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734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3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5E31-1C4E-4F04-8AE9-D2531139DC4D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28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04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74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8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6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70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38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9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30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917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288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9813C-E646-4626-8CE7-380B14FAFC07}" type="datetimeFigureOut">
              <a:rPr lang="es-ES" smtClean="0"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E0F0E-234D-47F9-BD14-1856F4073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03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o.org/3/ca4672es/ca4672e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1547664" y="267494"/>
            <a:ext cx="6255766" cy="2906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000" b="1" dirty="0" smtClean="0">
                <a:solidFill>
                  <a:srgbClr val="33CCCC"/>
                </a:solidFill>
              </a:rPr>
              <a:t>COMITÉ REGIONAL DE AGRICULTURA FAMILIAR DE EUSKADI</a:t>
            </a:r>
            <a:endParaRPr lang="es-ES" sz="3000" b="1" dirty="0">
              <a:solidFill>
                <a:srgbClr val="33CCCC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2182302" y="2120956"/>
            <a:ext cx="5601786" cy="2178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000" b="1" dirty="0" smtClean="0">
                <a:solidFill>
                  <a:srgbClr val="33CCCC"/>
                </a:solidFill>
              </a:rPr>
              <a:t>EUSKADI FAMILIA NEKAZARITZARAKO BATZORDEA</a:t>
            </a:r>
            <a:endParaRPr lang="es-ES" sz="30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8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325409" y="229640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29 Rectángulo"/>
          <p:cNvSpPr/>
          <p:nvPr/>
        </p:nvSpPr>
        <p:spPr>
          <a:xfrm>
            <a:off x="1872343" y="824926"/>
            <a:ext cx="5502087" cy="3547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ESTRATEGIA DE </a:t>
            </a:r>
            <a:r>
              <a:rPr lang="es-ES" sz="1600" b="1" dirty="0" smtClean="0">
                <a:solidFill>
                  <a:schemeClr val="tx1"/>
                </a:solidFill>
              </a:rPr>
              <a:t>COMUNICACIÓN:</a:t>
            </a:r>
          </a:p>
          <a:p>
            <a:pPr algn="ctr"/>
            <a:endParaRPr lang="es-ES" sz="1600" b="1" dirty="0" smtClean="0">
              <a:solidFill>
                <a:schemeClr val="tx1"/>
              </a:solidFill>
            </a:endParaRPr>
          </a:p>
          <a:p>
            <a:r>
              <a:rPr lang="es-ES" sz="1600" i="1" dirty="0">
                <a:solidFill>
                  <a:schemeClr val="tx1"/>
                </a:solidFill>
              </a:rPr>
              <a:t>¿Qué queremos lograr</a:t>
            </a:r>
            <a:r>
              <a:rPr lang="es-ES" sz="1600" i="1" dirty="0" smtClean="0">
                <a:solidFill>
                  <a:schemeClr val="tx1"/>
                </a:solidFill>
              </a:rPr>
              <a:t>?</a:t>
            </a:r>
          </a:p>
          <a:p>
            <a:endParaRPr lang="es-ES" sz="1600" dirty="0">
              <a:solidFill>
                <a:schemeClr val="tx1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General </a:t>
            </a:r>
            <a:r>
              <a:rPr lang="es-ES" sz="1600" dirty="0">
                <a:solidFill>
                  <a:schemeClr val="tx1"/>
                </a:solidFill>
              </a:rPr>
              <a:t>generar un compromiso de la sociedad </a:t>
            </a:r>
            <a:r>
              <a:rPr lang="es-ES" sz="1600" dirty="0" smtClean="0">
                <a:solidFill>
                  <a:schemeClr val="tx1"/>
                </a:solidFill>
              </a:rPr>
              <a:t>para con la agricultura familiar </a:t>
            </a:r>
            <a:r>
              <a:rPr lang="es-ES" sz="1600" dirty="0">
                <a:solidFill>
                  <a:schemeClr val="tx1"/>
                </a:solidFill>
              </a:rPr>
              <a:t>en </a:t>
            </a:r>
            <a:r>
              <a:rPr lang="es-ES" sz="1600" dirty="0" smtClean="0">
                <a:solidFill>
                  <a:schemeClr val="tx1"/>
                </a:solidFill>
              </a:rPr>
              <a:t>Euskadi, con los y las agricultores familiares, </a:t>
            </a:r>
            <a:r>
              <a:rPr lang="es-ES" sz="1600" dirty="0">
                <a:solidFill>
                  <a:schemeClr val="tx1"/>
                </a:solidFill>
              </a:rPr>
              <a:t>el respeto a nuestra tierra y al medioambiente. </a:t>
            </a:r>
            <a:endParaRPr lang="es-ES" sz="1500" b="1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691852" y="269012"/>
            <a:ext cx="5682578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1. RECONOCIMIENTO SOCIAL</a:t>
            </a:r>
            <a:endParaRPr lang="es-ES" sz="2500" b="1" dirty="0">
              <a:solidFill>
                <a:srgbClr val="33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 redondeado"/>
          <p:cNvSpPr/>
          <p:nvPr/>
        </p:nvSpPr>
        <p:spPr>
          <a:xfrm>
            <a:off x="1763688" y="752804"/>
            <a:ext cx="5511887" cy="1362729"/>
          </a:xfrm>
          <a:prstGeom prst="roundRect">
            <a:avLst/>
          </a:prstGeom>
          <a:solidFill>
            <a:srgbClr val="33CC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FFC000"/>
              </a:solidFill>
            </a:endParaRPr>
          </a:p>
        </p:txBody>
      </p:sp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35496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26 Rectángulo redondeado"/>
          <p:cNvSpPr/>
          <p:nvPr/>
        </p:nvSpPr>
        <p:spPr>
          <a:xfrm>
            <a:off x="1854277" y="3323665"/>
            <a:ext cx="5286064" cy="1152128"/>
          </a:xfrm>
          <a:prstGeom prst="roundRect">
            <a:avLst/>
          </a:prstGeom>
          <a:solidFill>
            <a:srgbClr val="33CC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FFC00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918281" y="3644307"/>
            <a:ext cx="5205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i="1" dirty="0" smtClean="0">
                <a:solidFill>
                  <a:schemeClr val="bg1"/>
                </a:solidFill>
              </a:rPr>
              <a:t>Impulsar </a:t>
            </a:r>
            <a:r>
              <a:rPr lang="es-ES" sz="2000" b="1" i="1" dirty="0">
                <a:solidFill>
                  <a:schemeClr val="bg1"/>
                </a:solidFill>
              </a:rPr>
              <a:t>cambios en los valores, actitudes y comportamientos de cada persona. 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2123728" y="124565"/>
            <a:ext cx="4734669" cy="739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i="1" dirty="0">
                <a:solidFill>
                  <a:schemeClr val="accent5">
                    <a:lumMod val="75000"/>
                  </a:schemeClr>
                </a:solidFill>
              </a:rPr>
              <a:t>Estrategia de Comunicación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405672" y="2804134"/>
            <a:ext cx="4734669" cy="739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i="1" dirty="0" smtClean="0">
                <a:solidFill>
                  <a:schemeClr val="accent5">
                    <a:lumMod val="75000"/>
                  </a:schemeClr>
                </a:solidFill>
              </a:rPr>
              <a:t>Campaña de Sensibilización</a:t>
            </a:r>
            <a:endParaRPr lang="es-ES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1 Flecha abajo"/>
          <p:cNvSpPr/>
          <p:nvPr/>
        </p:nvSpPr>
        <p:spPr>
          <a:xfrm>
            <a:off x="4124310" y="2139702"/>
            <a:ext cx="733504" cy="7920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1804263" y="1000348"/>
            <a:ext cx="55040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smtClean="0">
                <a:solidFill>
                  <a:schemeClr val="bg1"/>
                </a:solidFill>
              </a:rPr>
              <a:t>¿Cómo </a:t>
            </a:r>
            <a:r>
              <a:rPr lang="es-ES" b="1" i="1" dirty="0">
                <a:solidFill>
                  <a:schemeClr val="bg1"/>
                </a:solidFill>
              </a:rPr>
              <a:t>queremos que sea visto/interpretado/valorado  el sector agrario en Euskadi de aquí al final del Decenio de la Agricultura Familiar (2028)?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1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35496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8 CuadroTexto"/>
          <p:cNvSpPr txBox="1"/>
          <p:nvPr/>
        </p:nvSpPr>
        <p:spPr>
          <a:xfrm>
            <a:off x="1918281" y="3644307"/>
            <a:ext cx="5205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i="1" dirty="0" smtClean="0">
                <a:solidFill>
                  <a:schemeClr val="bg1"/>
                </a:solidFill>
              </a:rPr>
              <a:t>Impulsar </a:t>
            </a:r>
            <a:r>
              <a:rPr lang="es-ES" sz="2000" b="1" i="1" dirty="0">
                <a:solidFill>
                  <a:schemeClr val="bg1"/>
                </a:solidFill>
              </a:rPr>
              <a:t>cambios en los valores, actitudes y comportamientos de cada persona. 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025202" y="783228"/>
            <a:ext cx="4734669" cy="739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i="1" dirty="0" smtClean="0">
                <a:solidFill>
                  <a:schemeClr val="accent5">
                    <a:lumMod val="75000"/>
                  </a:schemeClr>
                </a:solidFill>
              </a:rPr>
              <a:t>Campaña de Sensibilización</a:t>
            </a:r>
            <a:endParaRPr lang="es-ES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40517" y="229778"/>
            <a:ext cx="55040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smtClean="0">
                <a:solidFill>
                  <a:schemeClr val="bg1"/>
                </a:solidFill>
              </a:rPr>
              <a:t>¿Cómo </a:t>
            </a:r>
            <a:r>
              <a:rPr lang="es-ES" b="1" i="1" dirty="0">
                <a:solidFill>
                  <a:schemeClr val="bg1"/>
                </a:solidFill>
              </a:rPr>
              <a:t>queremos que sea visto/interpretado/valorado  el sector agrario en Euskadi de aquí al final del Decenio de la Agricultura Familiar (2028)?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738276" y="140575"/>
            <a:ext cx="5682578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1. RECONOCIMIENTO SOCIAL</a:t>
            </a:r>
            <a:endParaRPr lang="es-ES" sz="2500" b="1" dirty="0">
              <a:solidFill>
                <a:srgbClr val="33CCCC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1522926" y="1388504"/>
            <a:ext cx="5990280" cy="3086572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33CCCC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597534" y="1551426"/>
            <a:ext cx="584653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bg1"/>
                </a:solidFill>
                <a:ea typeface="Cambria" panose="02040503050406030204" pitchFamily="18" charset="0"/>
              </a:rPr>
              <a:t>MENSAJES CLAVE</a:t>
            </a:r>
          </a:p>
          <a:p>
            <a:endParaRPr lang="es-ES" sz="1600" b="1" dirty="0" smtClean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s-ES" sz="1600" i="1" dirty="0" smtClean="0">
                <a:ea typeface="Cambria" panose="02040503050406030204" pitchFamily="18" charset="0"/>
              </a:rPr>
              <a:t>Producto </a:t>
            </a:r>
            <a:r>
              <a:rPr lang="es-ES" sz="1600" i="1" dirty="0">
                <a:ea typeface="Cambria" panose="02040503050406030204" pitchFamily="18" charset="0"/>
              </a:rPr>
              <a:t>local, producto de calidad, producto </a:t>
            </a:r>
            <a:r>
              <a:rPr lang="es-ES" sz="1600" i="1" dirty="0" smtClean="0">
                <a:ea typeface="Cambria" panose="02040503050406030204" pitchFamily="18" charset="0"/>
              </a:rPr>
              <a:t>saludable producido por nuestros agricultores y agricultoras. </a:t>
            </a:r>
            <a:endParaRPr lang="es-ES" sz="1600" i="1" dirty="0">
              <a:ea typeface="Cambria" panose="020405030504060302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s-ES" sz="1600" i="1" dirty="0" smtClean="0">
                <a:ea typeface="Cambria" panose="02040503050406030204" pitchFamily="18" charset="0"/>
              </a:rPr>
              <a:t>Medio </a:t>
            </a:r>
            <a:r>
              <a:rPr lang="es-ES" sz="1600" i="1" dirty="0">
                <a:ea typeface="Cambria" panose="02040503050406030204" pitchFamily="18" charset="0"/>
              </a:rPr>
              <a:t>rural </a:t>
            </a:r>
            <a:r>
              <a:rPr lang="es-ES" sz="1600" i="1" dirty="0" smtClean="0">
                <a:ea typeface="Cambria" panose="02040503050406030204" pitchFamily="18" charset="0"/>
              </a:rPr>
              <a:t>vivo.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s-ES" sz="1600" i="1" dirty="0">
                <a:ea typeface="Cambria" panose="02040503050406030204" pitchFamily="18" charset="0"/>
              </a:rPr>
              <a:t>Contribuye a la economía local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s-ES" sz="1600" i="1" dirty="0">
                <a:ea typeface="Cambria" panose="02040503050406030204" pitchFamily="18" charset="0"/>
              </a:rPr>
              <a:t>G</a:t>
            </a:r>
            <a:r>
              <a:rPr lang="es-ES" sz="1600" i="1" dirty="0" smtClean="0">
                <a:ea typeface="Cambria" panose="02040503050406030204" pitchFamily="18" charset="0"/>
              </a:rPr>
              <a:t>estión </a:t>
            </a:r>
            <a:r>
              <a:rPr lang="es-ES" sz="1600" i="1" dirty="0">
                <a:ea typeface="Cambria" panose="02040503050406030204" pitchFamily="18" charset="0"/>
              </a:rPr>
              <a:t>medioambiental del territorio y el cuidado de </a:t>
            </a:r>
            <a:r>
              <a:rPr lang="es-ES" sz="1600" i="1" dirty="0" smtClean="0">
                <a:ea typeface="Cambria" panose="02040503050406030204" pitchFamily="18" charset="0"/>
              </a:rPr>
              <a:t>la </a:t>
            </a:r>
            <a:r>
              <a:rPr lang="es-ES" sz="1600" i="1" dirty="0" err="1" smtClean="0">
                <a:ea typeface="Cambria" panose="02040503050406030204" pitchFamily="18" charset="0"/>
              </a:rPr>
              <a:t>agrobiodiversidad</a:t>
            </a:r>
            <a:r>
              <a:rPr lang="es-ES" sz="1600" i="1" dirty="0" smtClean="0">
                <a:ea typeface="Cambria" panose="02040503050406030204" pitchFamily="18" charset="0"/>
              </a:rPr>
              <a:t>, la naturaleza y el paisaje</a:t>
            </a:r>
            <a:endParaRPr lang="es-ES" sz="1600" i="1" dirty="0">
              <a:ea typeface="Cambria" panose="020405030504060302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s-ES" sz="1600" i="1" dirty="0">
                <a:ea typeface="Cambria" panose="02040503050406030204" pitchFamily="18" charset="0"/>
              </a:rPr>
              <a:t>Para mantener nuestra cultura gastronómica, nuestros paisajes… es necesario el acercamiento de jóvenes al campo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s-ES" sz="1600" i="1" dirty="0" smtClean="0">
                <a:ea typeface="Cambria" panose="02040503050406030204" pitchFamily="18" charset="0"/>
              </a:rPr>
              <a:t>Bienestar </a:t>
            </a:r>
            <a:r>
              <a:rPr lang="es-ES" sz="1600" i="1" dirty="0">
                <a:ea typeface="Cambria" panose="02040503050406030204" pitchFamily="18" charset="0"/>
              </a:rPr>
              <a:t>animal y respeto al medio ambiente. </a:t>
            </a:r>
            <a:endParaRPr lang="es-ES" sz="1600" i="1" dirty="0">
              <a:solidFill>
                <a:schemeClr val="bg1"/>
              </a:solidFill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9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2168377" y="112973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27 CuadroTexto"/>
          <p:cNvSpPr txBox="1"/>
          <p:nvPr/>
        </p:nvSpPr>
        <p:spPr>
          <a:xfrm>
            <a:off x="4589032" y="258710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Duración: </a:t>
            </a:r>
            <a:r>
              <a:rPr lang="es-ES" dirty="0" smtClean="0"/>
              <a:t>2años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2013269" y="518366"/>
            <a:ext cx="4734669" cy="739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i="1" dirty="0" smtClean="0">
                <a:solidFill>
                  <a:schemeClr val="accent5">
                    <a:lumMod val="75000"/>
                  </a:schemeClr>
                </a:solidFill>
              </a:rPr>
              <a:t>Campaña de Sensibilización</a:t>
            </a:r>
            <a:endParaRPr lang="es-ES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2282586" y="229640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1655924" y="3174014"/>
            <a:ext cx="5580372" cy="1413960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33CCCC"/>
              </a:solidFill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1597898" y="1343546"/>
            <a:ext cx="5517431" cy="1588243"/>
          </a:xfrm>
          <a:prstGeom prst="roundRect">
            <a:avLst/>
          </a:prstGeom>
          <a:solidFill>
            <a:srgbClr val="33CC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FFC00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1810226" y="1377278"/>
            <a:ext cx="50094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bg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IMPACTOS ESPERADOS: </a:t>
            </a:r>
            <a:endParaRPr lang="es-ES" sz="1600" b="1" dirty="0">
              <a:solidFill>
                <a:schemeClr val="bg1"/>
              </a:solidFill>
              <a:latin typeface="Calibri" pitchFamily="34" charset="0"/>
              <a:ea typeface="Cambria" panose="02040503050406030204" pitchFamily="18" charset="0"/>
              <a:cs typeface="Calibri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600" dirty="0"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El público es conocedor de los beneficios de comprar producto local de agricultura familiar, de acercarse al campo y al agricultor.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600" dirty="0"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El público mejora su percepción del agricultor y agricultora familiar. Reconoce su labor. </a:t>
            </a:r>
            <a:endParaRPr lang="es-ES" sz="1600" b="1" dirty="0">
              <a:latin typeface="Calibri" pitchFamily="34" charset="0"/>
              <a:ea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738276" y="140575"/>
            <a:ext cx="5682578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1. RECONOCIMIENTO SOCIAL</a:t>
            </a:r>
            <a:endParaRPr lang="es-ES" sz="2500" b="1" dirty="0">
              <a:solidFill>
                <a:srgbClr val="33CCCC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791652" y="3236205"/>
            <a:ext cx="50094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bg1"/>
                </a:solidFill>
                <a:ea typeface="Cambria" panose="02040503050406030204" pitchFamily="18" charset="0"/>
              </a:rPr>
              <a:t>AVANCES</a:t>
            </a:r>
            <a:endParaRPr lang="es-ES" sz="1600" b="1" dirty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600" dirty="0" smtClean="0">
                <a:ea typeface="Cambria" panose="02040503050406030204" pitchFamily="18" charset="0"/>
              </a:rPr>
              <a:t>Diálogo con la </a:t>
            </a:r>
            <a:r>
              <a:rPr lang="es-ES" sz="1600" dirty="0" err="1" smtClean="0">
                <a:ea typeface="Cambria" panose="02040503050406030204" pitchFamily="18" charset="0"/>
              </a:rPr>
              <a:t>Viceconsejería</a:t>
            </a:r>
            <a:r>
              <a:rPr lang="es-ES" sz="1600" dirty="0" smtClean="0">
                <a:ea typeface="Cambria" panose="02040503050406030204" pitchFamily="18" charset="0"/>
              </a:rPr>
              <a:t> de Agricultura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600" dirty="0" smtClean="0">
                <a:ea typeface="Cambria" panose="02040503050406030204" pitchFamily="18" charset="0"/>
              </a:rPr>
              <a:t>Acuerdo para establecer un grupo de Trabajo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600" dirty="0" err="1" smtClean="0">
                <a:ea typeface="Cambria" panose="02040503050406030204" pitchFamily="18" charset="0"/>
              </a:rPr>
              <a:t>Proximamemte</a:t>
            </a:r>
            <a:r>
              <a:rPr lang="es-ES" sz="1600" dirty="0" smtClean="0">
                <a:ea typeface="Cambria" panose="02040503050406030204" pitchFamily="18" charset="0"/>
              </a:rPr>
              <a:t> diálogo con los responsables de Agricultura de las Diputaciones Forales</a:t>
            </a:r>
            <a:endParaRPr lang="es-ES" sz="16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325409" y="229640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29 Rectángulo"/>
          <p:cNvSpPr/>
          <p:nvPr/>
        </p:nvSpPr>
        <p:spPr>
          <a:xfrm>
            <a:off x="1872342" y="1037713"/>
            <a:ext cx="5502087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</a:rPr>
              <a:t>Se pretende:</a:t>
            </a:r>
            <a:endParaRPr lang="es-ES" sz="1600" b="1" dirty="0" smtClean="0">
              <a:solidFill>
                <a:schemeClr val="tx1"/>
              </a:solidFill>
            </a:endParaRPr>
          </a:p>
          <a:p>
            <a:pPr algn="ctr"/>
            <a:endParaRPr lang="es-ES" sz="1600" b="1" dirty="0" smtClean="0">
              <a:solidFill>
                <a:schemeClr val="tx1"/>
              </a:solidFill>
            </a:endParaRPr>
          </a:p>
          <a:p>
            <a:pPr lvl="0" algn="ctr"/>
            <a:r>
              <a:rPr lang="es-ES" sz="1600" dirty="0">
                <a:solidFill>
                  <a:prstClr val="black"/>
                </a:solidFill>
              </a:rPr>
              <a:t>Consolidar, potenciar el modelo de agricultura </a:t>
            </a:r>
            <a:r>
              <a:rPr lang="es-ES" sz="1600" dirty="0" smtClean="0">
                <a:solidFill>
                  <a:prstClr val="black"/>
                </a:solidFill>
              </a:rPr>
              <a:t>familiar a través de las políticas públicas</a:t>
            </a:r>
          </a:p>
          <a:p>
            <a:pPr lvl="0" algn="ctr"/>
            <a:endParaRPr lang="es-ES" sz="1600" dirty="0" smtClean="0">
              <a:solidFill>
                <a:prstClr val="black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54976" y="269012"/>
            <a:ext cx="6695454" cy="79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2. MEJORA DE LAS POLÍTICAS PÚBLICAS en favor de la agricultura familiar</a:t>
            </a:r>
            <a:endParaRPr lang="es-ES" sz="2500" b="1" dirty="0">
              <a:solidFill>
                <a:srgbClr val="33CCCC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1824002" y="2765905"/>
            <a:ext cx="5598765" cy="1687553"/>
          </a:xfrm>
          <a:prstGeom prst="roundRect">
            <a:avLst/>
          </a:prstGeom>
          <a:solidFill>
            <a:srgbClr val="33CC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FFC0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044558" y="2883798"/>
            <a:ext cx="4935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solidFill>
                  <a:schemeClr val="bg1"/>
                </a:solidFill>
              </a:rPr>
              <a:t>Dialogo </a:t>
            </a:r>
            <a:r>
              <a:rPr lang="es-ES" sz="1600" dirty="0" smtClean="0">
                <a:solidFill>
                  <a:schemeClr val="bg1"/>
                </a:solidFill>
              </a:rPr>
              <a:t>con </a:t>
            </a:r>
            <a:r>
              <a:rPr lang="es-ES" sz="1600" dirty="0">
                <a:solidFill>
                  <a:schemeClr val="bg1"/>
                </a:solidFill>
              </a:rPr>
              <a:t>la </a:t>
            </a:r>
            <a:r>
              <a:rPr lang="es-ES" sz="1600" b="1" dirty="0">
                <a:solidFill>
                  <a:schemeClr val="bg1"/>
                </a:solidFill>
              </a:rPr>
              <a:t>Comisión de Desarrollo Económico </a:t>
            </a:r>
            <a:r>
              <a:rPr lang="es-ES" sz="1600" dirty="0">
                <a:solidFill>
                  <a:schemeClr val="bg1"/>
                </a:solidFill>
              </a:rPr>
              <a:t>e </a:t>
            </a:r>
            <a:r>
              <a:rPr lang="es-ES" sz="1600" dirty="0" smtClean="0">
                <a:solidFill>
                  <a:schemeClr val="bg1"/>
                </a:solidFill>
              </a:rPr>
              <a:t>Innovación </a:t>
            </a:r>
            <a:r>
              <a:rPr lang="es-ES" sz="1600" dirty="0">
                <a:solidFill>
                  <a:schemeClr val="bg1"/>
                </a:solidFill>
              </a:rPr>
              <a:t>del Parlamento </a:t>
            </a:r>
            <a:r>
              <a:rPr lang="es-ES" sz="1600" dirty="0" smtClean="0">
                <a:solidFill>
                  <a:schemeClr val="bg1"/>
                </a:solidFill>
              </a:rPr>
              <a:t>Vasco</a:t>
            </a:r>
          </a:p>
          <a:p>
            <a:endParaRPr lang="es-ES" sz="1600" dirty="0">
              <a:solidFill>
                <a:schemeClr val="bg1"/>
              </a:solidFill>
            </a:endParaRPr>
          </a:p>
          <a:p>
            <a:r>
              <a:rPr lang="es-ES" sz="1600" dirty="0" smtClean="0">
                <a:solidFill>
                  <a:schemeClr val="bg1"/>
                </a:solidFill>
              </a:rPr>
              <a:t> </a:t>
            </a:r>
            <a:r>
              <a:rPr lang="es-ES" sz="1600" dirty="0">
                <a:solidFill>
                  <a:schemeClr val="bg1"/>
                </a:solidFill>
              </a:rPr>
              <a:t>Dialogo con </a:t>
            </a:r>
            <a:r>
              <a:rPr lang="es-ES" sz="1600" b="1" dirty="0">
                <a:solidFill>
                  <a:schemeClr val="bg1"/>
                </a:solidFill>
              </a:rPr>
              <a:t>Gobierno </a:t>
            </a:r>
            <a:r>
              <a:rPr lang="es-ES" sz="1600" b="1" dirty="0" smtClean="0">
                <a:solidFill>
                  <a:schemeClr val="bg1"/>
                </a:solidFill>
              </a:rPr>
              <a:t>Vasco </a:t>
            </a:r>
            <a:r>
              <a:rPr lang="es-ES" sz="1600" dirty="0" smtClean="0">
                <a:solidFill>
                  <a:schemeClr val="bg1"/>
                </a:solidFill>
              </a:rPr>
              <a:t>y posible establecimiento de grupo de trabajo</a:t>
            </a:r>
            <a:endParaRPr lang="es-ES" sz="1600" dirty="0">
              <a:solidFill>
                <a:srgbClr val="FFC000"/>
              </a:solidFill>
            </a:endParaRPr>
          </a:p>
          <a:p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1729240" y="1059583"/>
            <a:ext cx="5598765" cy="3528392"/>
          </a:xfrm>
          <a:prstGeom prst="roundRect">
            <a:avLst/>
          </a:prstGeom>
          <a:solidFill>
            <a:srgbClr val="33CC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0" dirty="0">
              <a:solidFill>
                <a:srgbClr val="FFC000"/>
              </a:solidFill>
            </a:endParaRPr>
          </a:p>
        </p:txBody>
      </p:sp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325409" y="229640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29 Rectángulo"/>
          <p:cNvSpPr/>
          <p:nvPr/>
        </p:nvSpPr>
        <p:spPr>
          <a:xfrm>
            <a:off x="1825918" y="1059582"/>
            <a:ext cx="5502087" cy="367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500" dirty="0">
              <a:solidFill>
                <a:schemeClr val="bg1"/>
              </a:solidFill>
            </a:endParaRPr>
          </a:p>
          <a:p>
            <a:pPr algn="ctr"/>
            <a:r>
              <a:rPr lang="es-ES" sz="1600" b="1" dirty="0" smtClean="0">
                <a:solidFill>
                  <a:schemeClr val="bg1"/>
                </a:solidFill>
              </a:rPr>
              <a:t>Analizar </a:t>
            </a:r>
            <a:r>
              <a:rPr lang="es-ES" sz="1500" b="1" dirty="0" smtClean="0">
                <a:solidFill>
                  <a:schemeClr val="bg1"/>
                </a:solidFill>
              </a:rPr>
              <a:t>marcos </a:t>
            </a:r>
            <a:r>
              <a:rPr lang="es-ES" sz="1500" b="1" dirty="0" smtClean="0">
                <a:solidFill>
                  <a:schemeClr val="bg1"/>
                </a:solidFill>
              </a:rPr>
              <a:t>normativos </a:t>
            </a:r>
            <a:r>
              <a:rPr lang="es-ES" sz="1600" dirty="0" smtClean="0">
                <a:solidFill>
                  <a:schemeClr val="bg1"/>
                </a:solidFill>
              </a:rPr>
              <a:t>que </a:t>
            </a:r>
            <a:r>
              <a:rPr lang="es-ES" sz="1600" dirty="0" smtClean="0">
                <a:solidFill>
                  <a:schemeClr val="bg1"/>
                </a:solidFill>
              </a:rPr>
              <a:t>se están diseñando en entornos cercanos</a:t>
            </a:r>
            <a:r>
              <a:rPr lang="es-ES" sz="1600" dirty="0">
                <a:solidFill>
                  <a:schemeClr val="bg1"/>
                </a:solidFill>
              </a:rPr>
              <a:t> </a:t>
            </a:r>
            <a:r>
              <a:rPr lang="es-ES" sz="1600" dirty="0" smtClean="0">
                <a:solidFill>
                  <a:schemeClr val="bg1"/>
                </a:solidFill>
              </a:rPr>
              <a:t>y que tratan de conferir a la </a:t>
            </a:r>
            <a:r>
              <a:rPr lang="es-ES" sz="1600" dirty="0">
                <a:solidFill>
                  <a:schemeClr val="bg1"/>
                </a:solidFill>
              </a:rPr>
              <a:t>agricultura familiar un valor estratégico para ser considerada como </a:t>
            </a:r>
            <a:r>
              <a:rPr lang="es-ES" sz="1600" dirty="0" smtClean="0">
                <a:solidFill>
                  <a:schemeClr val="bg1"/>
                </a:solidFill>
              </a:rPr>
              <a:t>prioritaria </a:t>
            </a:r>
            <a:r>
              <a:rPr lang="es-ES" sz="1600" dirty="0">
                <a:solidFill>
                  <a:schemeClr val="bg1"/>
                </a:solidFill>
              </a:rPr>
              <a:t>en diversos planes, políticas y programas </a:t>
            </a:r>
            <a:endParaRPr lang="es-ES" sz="1600" dirty="0" smtClean="0">
              <a:solidFill>
                <a:schemeClr val="bg1"/>
              </a:solidFill>
            </a:endParaRPr>
          </a:p>
          <a:p>
            <a:pPr algn="ctr"/>
            <a:endParaRPr lang="es-ES" sz="1600" dirty="0">
              <a:solidFill>
                <a:schemeClr val="bg1"/>
              </a:solidFill>
            </a:endParaRPr>
          </a:p>
          <a:p>
            <a:pPr algn="ctr"/>
            <a:r>
              <a:rPr lang="es-ES" sz="1600" dirty="0" smtClean="0">
                <a:solidFill>
                  <a:schemeClr val="bg1"/>
                </a:solidFill>
              </a:rPr>
              <a:t>Ejemplos </a:t>
            </a:r>
            <a:r>
              <a:rPr lang="es-ES" sz="1600" dirty="0" smtClean="0">
                <a:solidFill>
                  <a:schemeClr val="bg1"/>
                </a:solidFill>
              </a:rPr>
              <a:t>:  Estatuto </a:t>
            </a:r>
            <a:r>
              <a:rPr lang="es-ES" sz="1600" dirty="0">
                <a:solidFill>
                  <a:schemeClr val="bg1"/>
                </a:solidFill>
              </a:rPr>
              <a:t>de Agricultura Familiar en </a:t>
            </a:r>
            <a:r>
              <a:rPr lang="es-ES" sz="1600" dirty="0" smtClean="0">
                <a:solidFill>
                  <a:schemeClr val="bg1"/>
                </a:solidFill>
              </a:rPr>
              <a:t>Portugal, Proyecto </a:t>
            </a:r>
            <a:r>
              <a:rPr lang="es-ES" sz="1600" dirty="0">
                <a:solidFill>
                  <a:schemeClr val="bg1"/>
                </a:solidFill>
              </a:rPr>
              <a:t>de Ley de Agricultura </a:t>
            </a:r>
            <a:r>
              <a:rPr lang="es-ES" sz="1600" dirty="0" err="1">
                <a:solidFill>
                  <a:schemeClr val="bg1"/>
                </a:solidFill>
              </a:rPr>
              <a:t>Contadina</a:t>
            </a:r>
            <a:r>
              <a:rPr lang="es-ES" sz="1600" dirty="0">
                <a:solidFill>
                  <a:schemeClr val="bg1"/>
                </a:solidFill>
              </a:rPr>
              <a:t> de </a:t>
            </a:r>
            <a:r>
              <a:rPr lang="es-ES" sz="1600" dirty="0" smtClean="0">
                <a:solidFill>
                  <a:schemeClr val="bg1"/>
                </a:solidFill>
              </a:rPr>
              <a:t>Italia, Anteproyecto </a:t>
            </a:r>
            <a:r>
              <a:rPr lang="es-ES" sz="1600" dirty="0">
                <a:solidFill>
                  <a:schemeClr val="bg1"/>
                </a:solidFill>
              </a:rPr>
              <a:t>de Ley de Protección y Modernización de la Agricultura Familiar y del Patrimonio Agrario de </a:t>
            </a:r>
            <a:r>
              <a:rPr lang="es-ES" sz="1600" dirty="0" smtClean="0">
                <a:solidFill>
                  <a:schemeClr val="bg1"/>
                </a:solidFill>
              </a:rPr>
              <a:t>Aragón</a:t>
            </a:r>
            <a:r>
              <a:rPr lang="es-ES" sz="1600" dirty="0">
                <a:solidFill>
                  <a:schemeClr val="bg1"/>
                </a:solidFill>
              </a:rPr>
              <a:t>. </a:t>
            </a:r>
            <a:endParaRPr lang="es-ES" sz="1600" dirty="0" smtClean="0">
              <a:solidFill>
                <a:schemeClr val="bg1"/>
              </a:solidFill>
            </a:endParaRPr>
          </a:p>
          <a:p>
            <a:pPr algn="ctr"/>
            <a:endParaRPr lang="es-ES" sz="1600" dirty="0">
              <a:solidFill>
                <a:schemeClr val="tx1"/>
              </a:solidFill>
            </a:endParaRPr>
          </a:p>
          <a:p>
            <a:pPr algn="ctr"/>
            <a:endParaRPr lang="es-ES" sz="1500" b="1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54976" y="269012"/>
            <a:ext cx="6695454" cy="79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2. MEJORA DE LAS POLÍTICAS PÚBLICAS en favor de la agricultura familiar</a:t>
            </a:r>
            <a:endParaRPr lang="es-ES" sz="2500" b="1" dirty="0">
              <a:solidFill>
                <a:srgbClr val="33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2155825" y="1131590"/>
            <a:ext cx="5054821" cy="789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>
                <a:solidFill>
                  <a:srgbClr val="33CCCC"/>
                </a:solidFill>
              </a:rPr>
              <a:t>¡MUCHAS GRACIAS!</a:t>
            </a:r>
            <a:endParaRPr lang="es-ES" sz="4000" b="1" dirty="0">
              <a:solidFill>
                <a:srgbClr val="33CCCC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2172965" y="1731978"/>
            <a:ext cx="5054821" cy="900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rgbClr val="33CCCC"/>
                </a:solidFill>
              </a:rPr>
              <a:t>ESKERRIK ASKO!</a:t>
            </a:r>
            <a:endParaRPr lang="es-ES" sz="4000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7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2161259" y="690764"/>
            <a:ext cx="2364048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25 Rectángulo"/>
          <p:cNvSpPr/>
          <p:nvPr/>
        </p:nvSpPr>
        <p:spPr>
          <a:xfrm>
            <a:off x="2567852" y="656354"/>
            <a:ext cx="4122830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33CCCC"/>
                </a:solidFill>
              </a:rPr>
              <a:t>FORMACIÓN DEL CRAF</a:t>
            </a:r>
            <a:endParaRPr lang="es-ES" sz="2800" b="1" dirty="0">
              <a:solidFill>
                <a:srgbClr val="33CCCC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872343" y="1403814"/>
            <a:ext cx="5502087" cy="283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trata de sumar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aliados,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favor de la Agricultura Familiar, introduciendo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diferentes perspectivas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debate y la construcción de estrategias a favor del sector agrario. </a:t>
            </a:r>
            <a:endParaRPr lang="es-ES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CRAF </a:t>
            </a:r>
            <a:r>
              <a:rPr lang="es-ES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ABIERTO e INCLUSIVO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formado por sindicatos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cooperativas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sector agrario, centros de gestión, asociaciones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jóvenes, asociaciones de mujeres, asociaciones de consumidores,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empresas de distribución, </a:t>
            </a:r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centros de investigación </a:t>
            </a:r>
            <a:r>
              <a:rPr lang="es-E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agroalimentaria.</a:t>
            </a:r>
          </a:p>
          <a:p>
            <a:endParaRPr lang="es-E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3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2161259" y="690764"/>
            <a:ext cx="2364048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25 Rectángulo"/>
          <p:cNvSpPr/>
          <p:nvPr/>
        </p:nvSpPr>
        <p:spPr>
          <a:xfrm>
            <a:off x="2567852" y="656354"/>
            <a:ext cx="4122830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33CCCC"/>
                </a:solidFill>
              </a:rPr>
              <a:t>FORMACIÓN DEL CRAF</a:t>
            </a:r>
            <a:endParaRPr lang="es-ES" sz="2800" b="1" dirty="0">
              <a:solidFill>
                <a:srgbClr val="33CCCC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872343" y="1403814"/>
            <a:ext cx="5502087" cy="283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CRAF incluye 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representantes de toda la cadena agroalimentaria,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desde las organizaciones de productores, cooperativas, asociaciones de apoyo al sector, hasta la distribución, los consumidores, e incluso la formación gastronómica. </a:t>
            </a:r>
          </a:p>
          <a:p>
            <a:pPr algn="ctr"/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Representantes de sectores transversales fundamentales como los jóvenes o las mujeres también están participando</a:t>
            </a:r>
          </a:p>
          <a:p>
            <a:pPr algn="ctr"/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diferente enfoque que aportan los diferentes miembros generará mayor dinamismo e innovación a los planteamientos</a:t>
            </a:r>
          </a:p>
        </p:txBody>
      </p:sp>
    </p:spTree>
    <p:extLst>
      <p:ext uri="{BB962C8B-B14F-4D97-AF65-F5344CB8AC3E}">
        <p14:creationId xmlns:p14="http://schemas.microsoft.com/office/powerpoint/2010/main" val="6490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2161259" y="690764"/>
            <a:ext cx="2364048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25 Rectángulo"/>
          <p:cNvSpPr/>
          <p:nvPr/>
        </p:nvSpPr>
        <p:spPr>
          <a:xfrm>
            <a:off x="2567852" y="411510"/>
            <a:ext cx="4122830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33CCCC"/>
                </a:solidFill>
              </a:rPr>
              <a:t>PARTICIPANTES DEL CRAF</a:t>
            </a:r>
            <a:endParaRPr lang="es-ES" sz="2800" b="1" dirty="0">
              <a:solidFill>
                <a:srgbClr val="33CCCC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872343" y="1395818"/>
            <a:ext cx="5502087" cy="30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BASQUE CULINARY CENTER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BIZILUR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EGK Consejo Vasco de la Juventud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EHKB-UCE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Unión de Consumidores de Euskadi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EHNE-</a:t>
            </a:r>
            <a:r>
              <a:rPr lang="es-E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Bizkaia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EHNE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Gipuzkoa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EKA-ACUV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Asociación de Personas Consumidoras y Usuarias Vasca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ELIKA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ENBA-</a:t>
            </a:r>
            <a:r>
              <a:rPr lang="es-E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Gipuzkoa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ENBA-</a:t>
            </a:r>
            <a:r>
              <a:rPr lang="es-E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Bizkaia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EROSKI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EUSKO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IKASKUNTZA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KONFEKOOP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FORO RURAL MUNDIAL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Fundación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Cándido Iturriaga y María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Dañobeitia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HAZI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LABORAL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KUTXA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Landa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XXI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LURSAIL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MENDINET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UAGA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Unesco-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Etxea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933900" y="1055818"/>
            <a:ext cx="5465441" cy="78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 smtClean="0"/>
              <a:t>El</a:t>
            </a:r>
            <a:r>
              <a:rPr lang="es-ES" b="1" dirty="0" err="1" smtClean="0">
                <a:solidFill>
                  <a:schemeClr val="tx1"/>
                </a:solidFill>
              </a:rPr>
              <a:t>Reconocimiento</a:t>
            </a:r>
            <a:r>
              <a:rPr lang="es-ES" b="1" dirty="0" smtClean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social de la agricultura familiar en Euskadi </a:t>
            </a:r>
            <a:r>
              <a:rPr lang="es-ES" dirty="0">
                <a:solidFill>
                  <a:schemeClr val="tx1"/>
                </a:solidFill>
              </a:rPr>
              <a:t>y aportar su visión </a:t>
            </a:r>
            <a:r>
              <a:rPr lang="es-ES" dirty="0" smtClean="0">
                <a:solidFill>
                  <a:schemeClr val="tx1"/>
                </a:solidFill>
              </a:rPr>
              <a:t>al </a:t>
            </a:r>
            <a:r>
              <a:rPr lang="es-ES" dirty="0">
                <a:solidFill>
                  <a:schemeClr val="tx1"/>
                </a:solidFill>
              </a:rPr>
              <a:t>diseño de las </a:t>
            </a:r>
            <a:r>
              <a:rPr lang="es-ES" b="1" dirty="0">
                <a:solidFill>
                  <a:schemeClr val="tx1"/>
                </a:solidFill>
              </a:rPr>
              <a:t>políticas públicas.</a:t>
            </a:r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452562" y="189288"/>
            <a:ext cx="4526908" cy="728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OBJETIVOS del CRAF</a:t>
            </a:r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1878223" y="2211711"/>
            <a:ext cx="2751043" cy="1933550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0" dirty="0" smtClean="0">
                <a:solidFill>
                  <a:srgbClr val="33CCCC"/>
                </a:solidFill>
              </a:rPr>
              <a:t>1</a:t>
            </a:r>
            <a:endParaRPr lang="es-ES" sz="10000" dirty="0">
              <a:solidFill>
                <a:srgbClr val="33CCCC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4716016" y="2211711"/>
            <a:ext cx="2621768" cy="1933550"/>
          </a:xfrm>
          <a:prstGeom prst="roundRect">
            <a:avLst/>
          </a:prstGeom>
          <a:solidFill>
            <a:srgbClr val="33CC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0" dirty="0">
                <a:solidFill>
                  <a:srgbClr val="FFC000"/>
                </a:solidFill>
              </a:rPr>
              <a:t>2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008005" y="2285934"/>
            <a:ext cx="25202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bg1"/>
                </a:solidFill>
              </a:rPr>
              <a:t>Aumentar reconocimiento social de </a:t>
            </a:r>
            <a:r>
              <a:rPr lang="es-ES" sz="2200" dirty="0" smtClean="0">
                <a:solidFill>
                  <a:schemeClr val="bg1"/>
                </a:solidFill>
              </a:rPr>
              <a:t>la Agricultura </a:t>
            </a:r>
            <a:r>
              <a:rPr lang="es-ES" sz="2200" dirty="0">
                <a:solidFill>
                  <a:schemeClr val="bg1"/>
                </a:solidFill>
              </a:rPr>
              <a:t>Familiar en la sociedad </a:t>
            </a:r>
            <a:r>
              <a:rPr lang="es-ES" sz="2200" dirty="0" smtClean="0">
                <a:solidFill>
                  <a:schemeClr val="bg1"/>
                </a:solidFill>
              </a:rPr>
              <a:t>vasca</a:t>
            </a:r>
            <a:endParaRPr lang="es-ES" sz="2200" dirty="0">
              <a:solidFill>
                <a:schemeClr val="bg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847995" y="2435350"/>
            <a:ext cx="235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>
                <a:solidFill>
                  <a:schemeClr val="bg1"/>
                </a:solidFill>
              </a:rPr>
              <a:t>Aportar al diseño de las </a:t>
            </a:r>
            <a:r>
              <a:rPr lang="es-ES" sz="2200" dirty="0" err="1" smtClean="0">
                <a:solidFill>
                  <a:schemeClr val="bg1"/>
                </a:solidFill>
              </a:rPr>
              <a:t>poíticas</a:t>
            </a:r>
            <a:r>
              <a:rPr lang="es-ES" sz="2200" dirty="0" smtClean="0">
                <a:solidFill>
                  <a:schemeClr val="bg1"/>
                </a:solidFill>
              </a:rPr>
              <a:t> públicas</a:t>
            </a:r>
            <a:endParaRPr lang="es-E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pic>
        <p:nvPicPr>
          <p:cNvPr id="23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72" t="17040" r="53750" b="69874"/>
          <a:stretch/>
        </p:blipFill>
        <p:spPr bwMode="auto">
          <a:xfrm>
            <a:off x="463068" y="2086311"/>
            <a:ext cx="1039384" cy="5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2161259" y="690764"/>
            <a:ext cx="2364048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25 Rectángulo"/>
          <p:cNvSpPr/>
          <p:nvPr/>
        </p:nvSpPr>
        <p:spPr>
          <a:xfrm>
            <a:off x="1564839" y="596652"/>
            <a:ext cx="6219217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33CCCC"/>
                </a:solidFill>
              </a:rPr>
              <a:t>CONTEXTO EN EL QUE SURGE EL CRAF</a:t>
            </a:r>
            <a:endParaRPr lang="es-ES" sz="2800" b="1" dirty="0">
              <a:solidFill>
                <a:srgbClr val="33CCCC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872343" y="1403814"/>
            <a:ext cx="5502087" cy="283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817076" y="1152566"/>
            <a:ext cx="5416461" cy="3394472"/>
          </a:xfrm>
        </p:spPr>
        <p:txBody>
          <a:bodyPr>
            <a:normAutofit/>
          </a:bodyPr>
          <a:lstStyle/>
          <a:p>
            <a:pPr marL="0" lvl="0" indent="-285750" algn="just">
              <a:lnSpc>
                <a:spcPct val="150000"/>
              </a:lnSpc>
              <a:buClr>
                <a:srgbClr val="2CB5B2"/>
              </a:buClr>
              <a:buFont typeface="Wingdings" panose="05000000000000000000" pitchFamily="2" charset="2"/>
              <a:buChar char="v"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Resolución de la Asamblea General de las Naciones Unidas que declara 2019-2028 como Decenio de las Naciones Unidas de la Agricultura Familiar (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DNUA)</a:t>
            </a:r>
          </a:p>
          <a:p>
            <a:pPr marL="0" lvl="0" indent="-285750" algn="just">
              <a:lnSpc>
                <a:spcPct val="150000"/>
              </a:lnSpc>
              <a:buClr>
                <a:srgbClr val="2CB5B2"/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apoyo de 104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países. Aprobado 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unanimidad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lvl="0" indent="-285750" algn="just">
              <a:lnSpc>
                <a:spcPct val="150000"/>
              </a:lnSpc>
              <a:buClr>
                <a:srgbClr val="2CB5B2"/>
              </a:buClr>
              <a:buFont typeface="Wingdings" panose="05000000000000000000" pitchFamily="2" charset="2"/>
              <a:buChar char="v"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diseñar e implementar políticas económicas, ambientales y sociales y fortalecer la posición de la AF en todos los niveles.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90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540498"/>
            <a:ext cx="7865345" cy="408348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56603" y="695625"/>
            <a:ext cx="851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s-ES" sz="2000" b="1" dirty="0" smtClean="0">
                <a:solidFill>
                  <a:schemeClr val="bg1"/>
                </a:solidFill>
              </a:rPr>
              <a:t>Pilar 1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90457" y="1217844"/>
            <a:ext cx="21665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Desarrollo de un entorno político propicio para fortalecer la agricultura familiar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36338" y="2894638"/>
            <a:ext cx="2074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Elaborar y reforzar políticas, inversiones y marcos institucionales favorables a la agricultura familiar.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915816" y="743016"/>
            <a:ext cx="5040560" cy="736216"/>
          </a:xfrm>
          <a:prstGeom prst="rect">
            <a:avLst/>
          </a:prstGeom>
          <a:solidFill>
            <a:srgbClr val="FF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600" b="1" dirty="0" smtClean="0"/>
          </a:p>
          <a:p>
            <a:r>
              <a:rPr lang="es-ES" sz="1600" b="1" dirty="0" smtClean="0"/>
              <a:t>Pilar </a:t>
            </a:r>
            <a:r>
              <a:rPr lang="es-ES" sz="1600" b="1" dirty="0"/>
              <a:t>4 </a:t>
            </a:r>
          </a:p>
          <a:p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2915816" y="1538683"/>
            <a:ext cx="5040560" cy="860269"/>
          </a:xfrm>
          <a:prstGeom prst="rect">
            <a:avLst/>
          </a:prstGeom>
          <a:solidFill>
            <a:srgbClr val="FFD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/>
              <a:t>Pilar </a:t>
            </a:r>
            <a:r>
              <a:rPr lang="es-ES" sz="1600" b="1" dirty="0" smtClean="0"/>
              <a:t>5</a:t>
            </a:r>
            <a:endParaRPr lang="es-ES" sz="1600" b="1" dirty="0"/>
          </a:p>
        </p:txBody>
      </p:sp>
      <p:sp>
        <p:nvSpPr>
          <p:cNvPr id="10" name="9 Rectángulo"/>
          <p:cNvSpPr/>
          <p:nvPr/>
        </p:nvSpPr>
        <p:spPr>
          <a:xfrm>
            <a:off x="2913068" y="2451098"/>
            <a:ext cx="5040560" cy="887080"/>
          </a:xfrm>
          <a:prstGeom prst="rect">
            <a:avLst/>
          </a:prstGeom>
          <a:solidFill>
            <a:srgbClr val="9DC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600" b="1" dirty="0" smtClean="0"/>
          </a:p>
          <a:p>
            <a:r>
              <a:rPr lang="es-ES" sz="1600" b="1" dirty="0" smtClean="0"/>
              <a:t>Pilar </a:t>
            </a:r>
            <a:r>
              <a:rPr lang="es-ES" sz="1600" b="1" dirty="0"/>
              <a:t>6 </a:t>
            </a:r>
            <a:r>
              <a:rPr lang="es-ES" sz="1600" dirty="0"/>
              <a:t/>
            </a:r>
            <a:br>
              <a:rPr lang="es-ES" sz="1600" dirty="0"/>
            </a:br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2915816" y="3396060"/>
            <a:ext cx="5040560" cy="8546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/>
              <a:t>Pilar </a:t>
            </a:r>
            <a:r>
              <a:rPr lang="es-ES" sz="1600" b="1" dirty="0" smtClean="0"/>
              <a:t>7</a:t>
            </a:r>
            <a:endParaRPr lang="es-ES" sz="1600" b="1" dirty="0"/>
          </a:p>
        </p:txBody>
      </p:sp>
      <p:sp>
        <p:nvSpPr>
          <p:cNvPr id="12" name="11 Rectángulo"/>
          <p:cNvSpPr/>
          <p:nvPr/>
        </p:nvSpPr>
        <p:spPr>
          <a:xfrm>
            <a:off x="4525307" y="52224"/>
            <a:ext cx="3431069" cy="6434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/>
              <a:t>Pilar 2</a:t>
            </a:r>
          </a:p>
          <a:p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Juventud y sostenibilidad generacional.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25307" y="4299942"/>
            <a:ext cx="3431069" cy="648072"/>
          </a:xfrm>
          <a:prstGeom prst="rect">
            <a:avLst/>
          </a:prstGeom>
          <a:solidFill>
            <a:srgbClr val="FF5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dirty="0"/>
              <a:t>Pilar 3</a:t>
            </a:r>
          </a:p>
          <a:p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Equidad de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género y liderazgo mujeres. 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3779912" y="729022"/>
            <a:ext cx="4176464" cy="7362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Fortalecimiento de  las organizaciones de los agricultores y agricultoras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familiares  y de las cooperativas.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779912" y="1538683"/>
            <a:ext cx="4176464" cy="8602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Mejora de la inclusión socioeconómica, la </a:t>
            </a:r>
            <a:r>
              <a:rPr lang="es-E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resiliencia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el bienestar de los agricultores y agricultoras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familiares.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779912" y="2451098"/>
            <a:ext cx="4176464" cy="8870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Promoción de la Agricultura Familiar para enfrentar el cambio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climático.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779912" y="3407829"/>
            <a:ext cx="4173716" cy="8429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Fortalecimiento de la </a:t>
            </a:r>
            <a:r>
              <a:rPr lang="es-E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multidimensionalidad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la Agricultura </a:t>
            </a:r>
            <a:r>
              <a:rPr lang="es-E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Familiar.</a:t>
            </a: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9552" y="4790829"/>
            <a:ext cx="2039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s-ES" sz="1000" i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Plan de Acción Global del DNUAF</a:t>
            </a:r>
            <a:r>
              <a:rPr lang="es-ES" sz="1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608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325409" y="229640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29 Rectángulo"/>
          <p:cNvSpPr/>
          <p:nvPr/>
        </p:nvSpPr>
        <p:spPr>
          <a:xfrm>
            <a:off x="1872343" y="824926"/>
            <a:ext cx="5502087" cy="3547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Generar un </a:t>
            </a:r>
            <a:r>
              <a:rPr lang="es-ES" sz="1600" dirty="0">
                <a:solidFill>
                  <a:schemeClr val="tx1"/>
                </a:solidFill>
              </a:rPr>
              <a:t>cambio de prioridades, </a:t>
            </a:r>
            <a:r>
              <a:rPr lang="es-ES" sz="1600" dirty="0" smtClean="0">
                <a:solidFill>
                  <a:schemeClr val="tx1"/>
                </a:solidFill>
              </a:rPr>
              <a:t>poner </a:t>
            </a:r>
            <a:r>
              <a:rPr lang="es-ES" sz="1600" dirty="0">
                <a:solidFill>
                  <a:schemeClr val="tx1"/>
                </a:solidFill>
              </a:rPr>
              <a:t>en valor la alimentación saludable y sostenible de toda la población, </a:t>
            </a:r>
            <a:r>
              <a:rPr lang="es-ES" sz="1600" b="1" dirty="0" smtClean="0">
                <a:solidFill>
                  <a:schemeClr val="tx1"/>
                </a:solidFill>
              </a:rPr>
              <a:t>subrayando el papel clave de </a:t>
            </a:r>
            <a:r>
              <a:rPr lang="es-ES" sz="1600" b="1" dirty="0">
                <a:solidFill>
                  <a:schemeClr val="tx1"/>
                </a:solidFill>
              </a:rPr>
              <a:t>los agricultores y agricultoras </a:t>
            </a:r>
            <a:r>
              <a:rPr lang="es-ES" sz="1600" b="1" dirty="0" smtClean="0">
                <a:solidFill>
                  <a:schemeClr val="tx1"/>
                </a:solidFill>
              </a:rPr>
              <a:t>familiares</a:t>
            </a:r>
          </a:p>
          <a:p>
            <a:pPr algn="ctr"/>
            <a:endParaRPr lang="es-E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Importancia </a:t>
            </a:r>
            <a:r>
              <a:rPr lang="es-ES" sz="1600" dirty="0">
                <a:solidFill>
                  <a:schemeClr val="tx1"/>
                </a:solidFill>
              </a:rPr>
              <a:t>estratégica de la producción de la agricultura familiar en Euskadi y su papel en la cadena de valor agroalimentaria, no solo desde el enfoque productivo sino también desde la economía social, cultural y ambiental</a:t>
            </a:r>
            <a:r>
              <a:rPr lang="es-ES" sz="16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s-ES" sz="1600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En el contexto de la Covid-19 se abre una oportunidad histórica para mostrar el rol fundamental de la agricultura familiar en nuestra sociedad y tener una visión compartida. </a:t>
            </a: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 </a:t>
            </a:r>
            <a:endParaRPr lang="es-ES" sz="1600" b="1" dirty="0" smtClean="0">
              <a:solidFill>
                <a:schemeClr val="tx1"/>
              </a:solidFill>
            </a:endParaRPr>
          </a:p>
          <a:p>
            <a:pPr algn="ctr"/>
            <a:endParaRPr lang="es-ES" sz="1500" b="1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691852" y="269012"/>
            <a:ext cx="5682578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1. RECONOCIMIENTO SOCIAL</a:t>
            </a:r>
            <a:endParaRPr lang="es-ES" sz="2500" b="1" dirty="0">
              <a:solidFill>
                <a:srgbClr val="33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6" r="74883" b="62961"/>
          <a:stretch/>
        </p:blipFill>
        <p:spPr bwMode="auto">
          <a:xfrm>
            <a:off x="179512" y="123478"/>
            <a:ext cx="1692831" cy="11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0" t="6118" r="-293" b="62961"/>
          <a:stretch/>
        </p:blipFill>
        <p:spPr bwMode="auto">
          <a:xfrm>
            <a:off x="7784056" y="123478"/>
            <a:ext cx="1206500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7" t="56843" r="-293" b="-835"/>
          <a:stretch/>
        </p:blipFill>
        <p:spPr bwMode="auto">
          <a:xfrm>
            <a:off x="7652863" y="2931790"/>
            <a:ext cx="1195134" cy="152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t="57487" r="73152" b="1"/>
          <a:stretch/>
        </p:blipFill>
        <p:spPr bwMode="auto">
          <a:xfrm>
            <a:off x="105982" y="3174014"/>
            <a:ext cx="1396470" cy="127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681417" y="4731991"/>
            <a:ext cx="2746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FamiliaNekazaritzaHamarkada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1520" y="4731992"/>
            <a:ext cx="25428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DecenioAgriculturaFamiliar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314708" y="4731992"/>
            <a:ext cx="18006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AgriculturaFamiliar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02413" y="4731990"/>
            <a:ext cx="2034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b="1" dirty="0" smtClean="0">
                <a:solidFill>
                  <a:srgbClr val="33CCCC"/>
                </a:solidFill>
              </a:rPr>
              <a:t>#</a:t>
            </a:r>
            <a:r>
              <a:rPr lang="es-ES" sz="1500" b="1" dirty="0" err="1" smtClean="0">
                <a:solidFill>
                  <a:srgbClr val="33CCCC"/>
                </a:solidFill>
              </a:rPr>
              <a:t>FamilyFarmingDecade</a:t>
            </a:r>
            <a:endParaRPr lang="es-ES" sz="1500" b="1" dirty="0">
              <a:solidFill>
                <a:srgbClr val="33CCCC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325409" y="229640"/>
            <a:ext cx="4781213" cy="92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00" b="1" dirty="0">
              <a:solidFill>
                <a:srgbClr val="33CCCC"/>
              </a:solidFill>
            </a:endParaRPr>
          </a:p>
        </p:txBody>
      </p:sp>
      <p:pic>
        <p:nvPicPr>
          <p:cNvPr id="25" name="Picture 2" descr="G:\Mi unidad\Equipo WRF\a. Entidades Asociadas FRM\b. AIAF+10\Decenio\Lanzamientos\Lanzamiento en Euskadi\Materiales\costudio\AF-PANTALLA-1920X10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8" t="6118" r="17085" b="62961"/>
          <a:stretch/>
        </p:blipFill>
        <p:spPr bwMode="auto">
          <a:xfrm>
            <a:off x="7547213" y="1382130"/>
            <a:ext cx="1257458" cy="125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29 Rectángulo"/>
          <p:cNvSpPr/>
          <p:nvPr/>
        </p:nvSpPr>
        <p:spPr>
          <a:xfrm>
            <a:off x="1872343" y="824926"/>
            <a:ext cx="5502087" cy="3547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ESTRATEGIA DE </a:t>
            </a:r>
            <a:r>
              <a:rPr lang="es-ES" sz="1600" b="1" dirty="0" smtClean="0">
                <a:solidFill>
                  <a:schemeClr val="tx1"/>
                </a:solidFill>
              </a:rPr>
              <a:t>COMUNICACIÓN:</a:t>
            </a:r>
          </a:p>
          <a:p>
            <a:pPr algn="ctr"/>
            <a:endParaRPr lang="es-E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Para </a:t>
            </a:r>
            <a:r>
              <a:rPr lang="es-ES" sz="1600" dirty="0">
                <a:solidFill>
                  <a:schemeClr val="tx1"/>
                </a:solidFill>
              </a:rPr>
              <a:t>la valorización de la agricultura familiar en Euskadi, </a:t>
            </a:r>
            <a:endParaRPr lang="es-ES" sz="1600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Incluye el acuerdo sobre una </a:t>
            </a:r>
            <a:r>
              <a:rPr lang="es-ES" sz="1600" b="1" dirty="0" smtClean="0">
                <a:solidFill>
                  <a:schemeClr val="tx1"/>
                </a:solidFill>
              </a:rPr>
              <a:t>visión compartida</a:t>
            </a:r>
            <a:r>
              <a:rPr lang="es-ES" sz="1600" dirty="0" smtClean="0">
                <a:solidFill>
                  <a:schemeClr val="tx1"/>
                </a:solidFill>
              </a:rPr>
              <a:t> de la agricultura familiar que </a:t>
            </a:r>
            <a:r>
              <a:rPr lang="es-ES" sz="1600" dirty="0">
                <a:solidFill>
                  <a:schemeClr val="tx1"/>
                </a:solidFill>
              </a:rPr>
              <a:t>el CRAF pretende alcanzar al finalizar el Decenio de la Agricultura Familiar (2028</a:t>
            </a:r>
            <a:r>
              <a:rPr lang="es-ES" sz="16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es-ES" sz="1600" dirty="0" smtClean="0">
              <a:solidFill>
                <a:schemeClr val="tx1"/>
              </a:solidFill>
            </a:endParaRP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Se trata de construir </a:t>
            </a:r>
            <a:r>
              <a:rPr lang="es-ES" sz="1600" dirty="0">
                <a:solidFill>
                  <a:schemeClr val="tx1"/>
                </a:solidFill>
              </a:rPr>
              <a:t>conjuntamente una estrategia para valorar la agricultura familiar, conseguir que se convierta en estandarte, en respuesta a las grandes preocupaciones de la población de Euskadi, especialmente alimentación, cambio climático y desarrollo rural</a:t>
            </a:r>
            <a:endParaRPr lang="es-ES" sz="1500" b="1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691852" y="269012"/>
            <a:ext cx="5682578" cy="55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>
                <a:solidFill>
                  <a:srgbClr val="33CCCC"/>
                </a:solidFill>
              </a:rPr>
              <a:t> OBJETIVO 1. RECONOCIMIENTO SOCIAL</a:t>
            </a:r>
            <a:endParaRPr lang="es-ES" sz="2500" b="1" dirty="0">
              <a:solidFill>
                <a:srgbClr val="33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3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1180</Words>
  <Application>Microsoft Office PowerPoint</Application>
  <PresentationFormat>Presentación en pantalla (16:9)</PresentationFormat>
  <Paragraphs>194</Paragraphs>
  <Slides>16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Wrf</dc:creator>
  <cp:lastModifiedBy>Laura</cp:lastModifiedBy>
  <cp:revision>47</cp:revision>
  <dcterms:created xsi:type="dcterms:W3CDTF">2019-12-04T08:52:52Z</dcterms:created>
  <dcterms:modified xsi:type="dcterms:W3CDTF">2021-03-15T13:23:36Z</dcterms:modified>
</cp:coreProperties>
</file>